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60"/>
  </p:notesMasterIdLst>
  <p:sldIdLst>
    <p:sldId id="256" r:id="rId2"/>
    <p:sldId id="260" r:id="rId3"/>
    <p:sldId id="261" r:id="rId4"/>
    <p:sldId id="262" r:id="rId5"/>
    <p:sldId id="318" r:id="rId6"/>
    <p:sldId id="319" r:id="rId7"/>
    <p:sldId id="320" r:id="rId8"/>
    <p:sldId id="321" r:id="rId9"/>
    <p:sldId id="265" r:id="rId10"/>
    <p:sldId id="287" r:id="rId11"/>
    <p:sldId id="264" r:id="rId12"/>
    <p:sldId id="263" r:id="rId13"/>
    <p:sldId id="266" r:id="rId14"/>
    <p:sldId id="270" r:id="rId15"/>
    <p:sldId id="269" r:id="rId16"/>
    <p:sldId id="289" r:id="rId17"/>
    <p:sldId id="267" r:id="rId18"/>
    <p:sldId id="273" r:id="rId19"/>
    <p:sldId id="272" r:id="rId20"/>
    <p:sldId id="271" r:id="rId21"/>
    <p:sldId id="277" r:id="rId22"/>
    <p:sldId id="276" r:id="rId23"/>
    <p:sldId id="275" r:id="rId24"/>
    <p:sldId id="274" r:id="rId25"/>
    <p:sldId id="280" r:id="rId26"/>
    <p:sldId id="279" r:id="rId27"/>
    <p:sldId id="317" r:id="rId28"/>
    <p:sldId id="278" r:id="rId29"/>
    <p:sldId id="281" r:id="rId30"/>
    <p:sldId id="282" r:id="rId31"/>
    <p:sldId id="284" r:id="rId32"/>
    <p:sldId id="285" r:id="rId33"/>
    <p:sldId id="286" r:id="rId34"/>
    <p:sldId id="288" r:id="rId35"/>
    <p:sldId id="303" r:id="rId36"/>
    <p:sldId id="315" r:id="rId37"/>
    <p:sldId id="291" r:id="rId38"/>
    <p:sldId id="293" r:id="rId39"/>
    <p:sldId id="296" r:id="rId40"/>
    <p:sldId id="295" r:id="rId41"/>
    <p:sldId id="299" r:id="rId42"/>
    <p:sldId id="298" r:id="rId43"/>
    <p:sldId id="297" r:id="rId44"/>
    <p:sldId id="292" r:id="rId45"/>
    <p:sldId id="290" r:id="rId46"/>
    <p:sldId id="294" r:id="rId47"/>
    <p:sldId id="314" r:id="rId48"/>
    <p:sldId id="306" r:id="rId49"/>
    <p:sldId id="305" r:id="rId50"/>
    <p:sldId id="304" r:id="rId51"/>
    <p:sldId id="313" r:id="rId52"/>
    <p:sldId id="302" r:id="rId53"/>
    <p:sldId id="309" r:id="rId54"/>
    <p:sldId id="308" r:id="rId55"/>
    <p:sldId id="312" r:id="rId56"/>
    <p:sldId id="307" r:id="rId57"/>
    <p:sldId id="310" r:id="rId58"/>
    <p:sldId id="311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1315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B690C-EAB0-43B0-9B2D-6719754396DD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94AD5-57CA-430A-8319-35DF92FF226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28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94AD5-57CA-430A-8319-35DF92FF226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50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94AD5-57CA-430A-8319-35DF92FF226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5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235D0483-B695-4D6D-A80B-EBCDFA18ADB4}" type="datetimeFigureOut">
              <a:rPr lang="en-US" smtClean="0"/>
              <a:pPr/>
              <a:t>10/4/2019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37699907-255C-466D-ABF2-DF962B7401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0" y="3592038"/>
            <a:ext cx="5638800" cy="189436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solidFill>
                  <a:srgbClr val="002060"/>
                </a:solidFill>
              </a:rPr>
              <a:t>PRODUCT      	CATALOGUE </a:t>
            </a:r>
            <a:endParaRPr lang="en-US" sz="6000" b="1" dirty="0">
              <a:solidFill>
                <a:srgbClr val="002060"/>
              </a:solidFill>
            </a:endParaRPr>
          </a:p>
        </p:txBody>
      </p:sp>
      <p:pic>
        <p:nvPicPr>
          <p:cNvPr id="24578" name="Picture 2" descr="E:\GLOBAL VET B(U) LTD\global vet 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99891"/>
            <a:ext cx="3130550" cy="3257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8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82000" cy="1325562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Erythrate20</a:t>
            </a:r>
            <a:r>
              <a:rPr lang="en-US" sz="2400" b="1" dirty="0" smtClean="0">
                <a:solidFill>
                  <a:srgbClr val="002060"/>
                </a:solidFill>
              </a:rPr>
              <a:t>%</a:t>
            </a:r>
            <a:br>
              <a:rPr lang="en-US" sz="2400" b="1" dirty="0" smtClean="0">
                <a:solidFill>
                  <a:srgbClr val="002060"/>
                </a:solidFill>
              </a:rPr>
            </a:br>
            <a:r>
              <a:rPr lang="en-US" sz="3200" b="1" i="1" dirty="0">
                <a:solidFill>
                  <a:srgbClr val="002060"/>
                </a:solidFill>
              </a:rPr>
              <a:t>(Erythromycin </a:t>
            </a:r>
            <a:r>
              <a:rPr lang="en-US" sz="3200" b="1" i="1" dirty="0" smtClean="0">
                <a:solidFill>
                  <a:srgbClr val="002060"/>
                </a:solidFill>
              </a:rPr>
              <a:t>thiocyanate</a:t>
            </a:r>
            <a:r>
              <a:rPr lang="en-US" sz="3200" b="1" i="1" dirty="0">
                <a:solidFill>
                  <a:srgbClr val="002060"/>
                </a:solidFill>
              </a:rPr>
              <a:t>)</a:t>
            </a:r>
            <a:endParaRPr lang="en-US" sz="3200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752600"/>
            <a:ext cx="38862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Treatment </a:t>
            </a:r>
            <a:r>
              <a:rPr lang="en-US" sz="2000" dirty="0"/>
              <a:t>of respiratory tract infections caused by bacteria and </a:t>
            </a:r>
            <a:r>
              <a:rPr lang="en-US" sz="2000" i="1" dirty="0"/>
              <a:t>mycoplasma(CRD</a:t>
            </a:r>
            <a:r>
              <a:rPr lang="en-US" sz="2000" dirty="0" smtClean="0"/>
              <a:t>)</a:t>
            </a:r>
          </a:p>
          <a:p>
            <a:pPr>
              <a:lnSpc>
                <a:spcPct val="150000"/>
              </a:lnSpc>
            </a:pPr>
            <a:endParaRPr lang="en-US" sz="2000" b="1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002060"/>
                </a:solidFill>
              </a:rPr>
              <a:t>Dosage:</a:t>
            </a:r>
            <a:r>
              <a:rPr lang="en-US" sz="2000" dirty="0"/>
              <a:t> 30gms in 20liters of </a:t>
            </a:r>
            <a:r>
              <a:rPr lang="en-US" sz="2000" dirty="0" smtClean="0"/>
              <a:t>water for 5 consecutive days</a:t>
            </a:r>
            <a:endParaRPr lang="en-US" sz="2000" dirty="0"/>
          </a:p>
          <a:p>
            <a:endParaRPr lang="en-US" dirty="0"/>
          </a:p>
        </p:txBody>
      </p:sp>
      <p:pic>
        <p:nvPicPr>
          <p:cNvPr id="4098" name="Picture 2" descr="C:\Users\SYLIVIA\Desktop\GLOBAL VET B(U) LTD\Final\DSC_731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4572"/>
            <a:ext cx="3484618" cy="476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32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Primovet</a:t>
            </a:r>
            <a:r>
              <a:rPr lang="en-US" sz="3200" b="1" dirty="0">
                <a:solidFill>
                  <a:srgbClr val="002060"/>
                </a:solidFill>
              </a:rPr>
              <a:t> </a:t>
            </a:r>
            <a:r>
              <a:rPr lang="en-US" sz="3200" b="1" dirty="0" smtClean="0">
                <a:solidFill>
                  <a:srgbClr val="002060"/>
                </a:solidFill>
              </a:rPr>
              <a:t/>
            </a:r>
            <a:br>
              <a:rPr lang="en-US" sz="3200" b="1" dirty="0" smtClean="0">
                <a:solidFill>
                  <a:srgbClr val="002060"/>
                </a:solidFill>
              </a:rPr>
            </a:br>
            <a:r>
              <a:rPr lang="en-US" sz="2800" b="1" i="1" dirty="0" smtClean="0">
                <a:solidFill>
                  <a:srgbClr val="002060"/>
                </a:solidFill>
              </a:rPr>
              <a:t>(Sulphadiazine-N</a:t>
            </a:r>
            <a:r>
              <a:rPr lang="en-US" sz="2800" b="1" i="1" cap="none" dirty="0" smtClean="0">
                <a:solidFill>
                  <a:srgbClr val="002060"/>
                </a:solidFill>
              </a:rPr>
              <a:t>a</a:t>
            </a:r>
            <a:r>
              <a:rPr lang="en-US" sz="2800" b="1" i="1" dirty="0" smtClean="0">
                <a:solidFill>
                  <a:srgbClr val="002060"/>
                </a:solidFill>
              </a:rPr>
              <a:t> &amp; Trimethoprim combination)</a:t>
            </a:r>
            <a:r>
              <a:rPr lang="en-US" sz="3200" b="1" i="1" dirty="0" smtClean="0">
                <a:solidFill>
                  <a:srgbClr val="002060"/>
                </a:solidFill>
              </a:rPr>
              <a:t> </a:t>
            </a:r>
            <a:endParaRPr lang="en-US" sz="32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752600"/>
            <a:ext cx="37338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Treatment of respiratory &amp; gastrointestinal diseases due to E.coli, Pasteurella, salmonella and coccidiosis infections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Therapeutic dosage in poultry: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10gms in 20liters of water for 5 consecutive days.</a:t>
            </a:r>
            <a:endParaRPr lang="en-US" sz="2000" dirty="0"/>
          </a:p>
        </p:txBody>
      </p:sp>
      <p:pic>
        <p:nvPicPr>
          <p:cNvPr id="5" name="Picture 2" descr="C:\Users\SYLIVIA\Desktop\New folder (2)\IMG_20171113_18244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828800"/>
            <a:ext cx="3352800" cy="447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27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9906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Oxytetravet 25%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i="1" dirty="0" smtClean="0">
                <a:solidFill>
                  <a:srgbClr val="002060"/>
                </a:solidFill>
              </a:rPr>
              <a:t>(Oxytetracycline 25%): 100g or 500g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397000"/>
            <a:ext cx="4038600" cy="50038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7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Indications:</a:t>
            </a: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Treatment of septicemia, respiratory, urinary, enteric and other infections caused by gram positive and gram negative  bacteria, rickettsia and mycoplasma. </a:t>
            </a:r>
          </a:p>
          <a:p>
            <a:pPr>
              <a:lnSpc>
                <a:spcPct val="16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Dosage: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160000"/>
              </a:lnSpc>
              <a:buNone/>
            </a:pP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10gms in 20liters of water for 5 days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122" name="Picture 2" descr="C:\Users\SYLIVIA\Desktop\GLOBAL VET B(U) LTD\Final\DSC_731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3282173" cy="460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58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81000"/>
            <a:ext cx="8489272" cy="1115628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Oytetravet50%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Oxytetracycline hydrochloride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676400"/>
            <a:ext cx="4267200" cy="48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Treatment and prevention of septicemia, respiratory infections and gastrointestinal bacterial infections in chicken and pigs</a:t>
            </a:r>
          </a:p>
          <a:p>
            <a:pPr>
              <a:lnSpc>
                <a:spcPct val="150000"/>
              </a:lnSpc>
              <a:buNone/>
            </a:pPr>
            <a:endParaRPr lang="en-US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Dosage: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10gms in 20liters of water for 5 days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146" name="Picture 2" descr="C:\Users\SYLIVIA\Desktop\GLOBAL VET B(U) LTD\Final\DSC_731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4" y="1676400"/>
            <a:ext cx="3369448" cy="4641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406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Gen Tylo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( Gentamicin sulphate + Tylosin tartrate)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828800"/>
            <a:ext cx="3505200" cy="4495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Treatment of a wide range of respiratory, enteric and urinary tract infections of bacterial origin.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Dosage: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20gms in 20liters of water for 5days consecutive days.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170" name="Picture 2" descr="C:\Users\SYLIVIA\Desktop\GLOBAL VET B(U) LTD\Final\DSC_732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335133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045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Enrocure Solution</a:t>
            </a:r>
            <a:r>
              <a:rPr lang="en-US" sz="2800" b="1" dirty="0">
                <a:solidFill>
                  <a:srgbClr val="002060"/>
                </a:solidFill>
              </a:rPr>
              <a:t/>
            </a:r>
            <a:br>
              <a:rPr lang="en-US" sz="2800" b="1" dirty="0">
                <a:solidFill>
                  <a:srgbClr val="002060"/>
                </a:solidFill>
              </a:rPr>
            </a:br>
            <a:r>
              <a:rPr lang="en-US" sz="2800" b="1" i="1" dirty="0" smtClean="0">
                <a:solidFill>
                  <a:srgbClr val="002060"/>
                </a:solidFill>
              </a:rPr>
              <a:t>Enrofloxacin: (100ml, 500ml or 1liter)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570037"/>
            <a:ext cx="3581400" cy="475456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Treatment and prevention of respiratory, enteric and urinary tract bacterial infections in poultry and other species.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Effective therapeutic dosage: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20mls in 20liters of water for 3-5days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dirty="0" smtClean="0">
                <a:solidFill>
                  <a:srgbClr val="002060"/>
                </a:solidFill>
              </a:rPr>
              <a:t>Packaging: </a:t>
            </a:r>
            <a:r>
              <a:rPr lang="en-US" sz="2000" dirty="0" smtClean="0"/>
              <a:t>100ml, 500ml and 1liter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21506" name="Picture 2" descr="E:\Final\DSC_90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639824"/>
            <a:ext cx="3877056" cy="4608576"/>
          </a:xfrm>
          <a:prstGeom prst="rect">
            <a:avLst/>
          </a:prstGeom>
          <a:noFill/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91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Amprocidia60%®</a:t>
            </a:r>
            <a:br>
              <a:rPr lang="en-US" sz="2800" b="1" dirty="0">
                <a:solidFill>
                  <a:srgbClr val="002060"/>
                </a:solidFill>
              </a:rPr>
            </a:br>
            <a:r>
              <a:rPr lang="en-US" sz="2800" b="1" dirty="0">
                <a:solidFill>
                  <a:srgbClr val="002060"/>
                </a:solidFill>
              </a:rPr>
              <a:t>( Amprolium Hydrochloride)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676400"/>
            <a:ext cx="3200400" cy="462756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Prevention and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treatment of coccidiosis in poultry and other species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>
                <a:solidFill>
                  <a:srgbClr val="002060"/>
                </a:solidFill>
              </a:rPr>
              <a:t>Dosage in </a:t>
            </a:r>
            <a:r>
              <a:rPr lang="en-US" sz="2000" b="1" dirty="0" smtClean="0">
                <a:solidFill>
                  <a:srgbClr val="002060"/>
                </a:solidFill>
              </a:rPr>
              <a:t>poultry:</a:t>
            </a:r>
          </a:p>
          <a:p>
            <a:pPr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10gms in 20liters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5 consecutive days.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194" name="Picture 2" descr="C:\Users\SYLIVIA\Desktop\GLOBAL VET B(U) LTD\Final\DSC_732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4" y="1676400"/>
            <a:ext cx="3286064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83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Anticox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®</a:t>
            </a:r>
            <a:br>
              <a:rPr lang="en-US" sz="2800" b="1" baseline="30000" dirty="0" smtClean="0">
                <a:solidFill>
                  <a:srgbClr val="002060"/>
                </a:solidFill>
              </a:rPr>
            </a:br>
            <a:r>
              <a:rPr lang="en-US" sz="2800" b="1" i="1" dirty="0" smtClean="0">
                <a:solidFill>
                  <a:srgbClr val="002060"/>
                </a:solidFill>
              </a:rPr>
              <a:t>Diclazuril – Anticoccidial solution</a:t>
            </a:r>
            <a:endParaRPr lang="en-US" sz="2800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1951037"/>
            <a:ext cx="35814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Indication: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Treatment of coccidiosis in poultry</a:t>
            </a:r>
          </a:p>
          <a:p>
            <a:pPr marL="114300" indent="0">
              <a:lnSpc>
                <a:spcPct val="150000"/>
              </a:lnSpc>
              <a:buNone/>
            </a:pPr>
            <a:endParaRPr lang="en-US" sz="2000" dirty="0" smtClean="0"/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Therapeutic dosage: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10mls in 20liters of water for 3days.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218" name="Picture 2" descr="C:\Users\SYLIVIA\Desktop\GLOBAL VET B(U) LTD\Final\DSC_72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7048"/>
            <a:ext cx="3178634" cy="510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3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Piperamentic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i="1" dirty="0" smtClean="0">
                <a:solidFill>
                  <a:srgbClr val="002060"/>
                </a:solidFill>
              </a:rPr>
              <a:t>Piperazine as a citrate: (100g or 500g)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4800" y="1600200"/>
            <a:ext cx="4114800" cy="4525963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Indications: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Broad spectrum dewormer for prevention and treatment of Ascaridiasis, and other round worms in all large animals and poultry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Dosage for poultry:</a:t>
            </a:r>
            <a:r>
              <a:rPr lang="en-US" dirty="0" smtClean="0"/>
              <a:t> 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40gms in 20liters of water for 1day</a:t>
            </a:r>
          </a:p>
          <a:p>
            <a:endParaRPr lang="en-US" dirty="0"/>
          </a:p>
        </p:txBody>
      </p:sp>
      <p:pic>
        <p:nvPicPr>
          <p:cNvPr id="10242" name="Picture 2" descr="C:\Users\SYLIVIA\Desktop\GLOBAL VET B(U) LTD\Final\DSC_73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64" y="1600200"/>
            <a:ext cx="3473536" cy="480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95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Albevet2.5%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(Albendazole2.5% oral suspension)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74837"/>
            <a:ext cx="3048000" cy="4525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Description and indications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Broad spectrum dewormer against Nematodes, flukes and tapeworms in domestic animals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266" name="Picture 2" descr="C:\Users\SYLIVIA\Desktop\GLOBAL VET B(U) LTD\Final\DSC_72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" y="1600200"/>
            <a:ext cx="4132662" cy="429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43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2060"/>
                </a:solidFill>
              </a:rPr>
              <a:t>Multi- </a:t>
            </a:r>
            <a:r>
              <a:rPr lang="en-US" sz="3200" b="1" dirty="0" err="1" smtClean="0">
                <a:solidFill>
                  <a:srgbClr val="002060"/>
                </a:solidFill>
              </a:rPr>
              <a:t>Aminovet</a:t>
            </a:r>
            <a:r>
              <a:rPr lang="en-US" sz="3200" b="1" dirty="0" smtClean="0">
                <a:solidFill>
                  <a:srgbClr val="002060"/>
                </a:solidFill>
              </a:rPr>
              <a:t>: 100g or 500g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400" y="1600200"/>
            <a:ext cx="3886200" cy="444903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b="1" dirty="0" smtClean="0"/>
              <a:t> </a:t>
            </a:r>
            <a:r>
              <a:rPr lang="en-US" sz="2000" dirty="0" smtClean="0"/>
              <a:t>Boosting growth, immunity, feed conversion, egg production, stress relief  and treatment of vitamin deficiencies in poultry</a:t>
            </a:r>
          </a:p>
          <a:p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Dosage:</a:t>
            </a:r>
            <a:r>
              <a:rPr lang="en-US" sz="2000" dirty="0" smtClean="0"/>
              <a:t>10gms(1table spoon)in 20liters of water 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    for 3-5days</a:t>
            </a:r>
          </a:p>
          <a:p>
            <a:endParaRPr lang="en-US" sz="2000" dirty="0"/>
          </a:p>
        </p:txBody>
      </p:sp>
      <p:pic>
        <p:nvPicPr>
          <p:cNvPr id="4" name="Picture 2" descr="C:\Users\SYLIVIA\Desktop\GLOBAL VET B(U) LTD\Final\DSC_732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3505200" cy="4596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29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7620000" cy="11430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ALBEVET10% 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(Albendazole10% oral suspension)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2133600"/>
            <a:ext cx="3352800" cy="38862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Description and indications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Broad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spectrum dewormer against Nematodes, flukes and tapeworms in domestic animals</a:t>
            </a:r>
          </a:p>
          <a:p>
            <a:endParaRPr lang="en-US" dirty="0"/>
          </a:p>
        </p:txBody>
      </p:sp>
      <p:pic>
        <p:nvPicPr>
          <p:cNvPr id="12290" name="Picture 2" descr="C:\Users\SYLIVIA\Desktop\GLOBAL VET B(U) LTD\Final\DSC_727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3" t="3127" r="13787"/>
          <a:stretch/>
        </p:blipFill>
        <p:spPr bwMode="auto">
          <a:xfrm>
            <a:off x="76200" y="1483263"/>
            <a:ext cx="4724400" cy="4231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99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TECTIN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®</a:t>
            </a:r>
            <a:r>
              <a:rPr lang="en-US" sz="2800" b="1" dirty="0" smtClean="0">
                <a:solidFill>
                  <a:srgbClr val="002060"/>
                </a:solidFill>
              </a:rPr>
              <a:t> ( Injectable 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i="1" dirty="0" smtClean="0">
                <a:solidFill>
                  <a:srgbClr val="002060"/>
                </a:solidFill>
              </a:rPr>
              <a:t>(Ivermectin1% Injectable solution)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2057401"/>
            <a:ext cx="3581400" cy="3886199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Indications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treatment of helminthosis, mange and other ectoparasite infestations /or infections.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Packaging: </a:t>
            </a:r>
            <a:r>
              <a:rPr lang="en-US" sz="2000" dirty="0" smtClean="0"/>
              <a:t>50ml and 100ml</a:t>
            </a:r>
            <a:endParaRPr lang="en-US" sz="2000" dirty="0">
              <a:solidFill>
                <a:srgbClr val="002060"/>
              </a:solidFill>
            </a:endParaRPr>
          </a:p>
        </p:txBody>
      </p:sp>
      <p:pic>
        <p:nvPicPr>
          <p:cNvPr id="13314" name="Picture 2" descr="C:\Users\SYLIVIA\Desktop\GLOBAL VET B(U) LTD\Final\DSC_728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4038387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8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08372"/>
            <a:ext cx="8458200" cy="119182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TECTIN SUPER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/>
            </a:r>
            <a:br>
              <a:rPr lang="en-US" sz="2800" b="1" baseline="30000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 </a:t>
            </a:r>
            <a:r>
              <a:rPr lang="en-US" sz="2800" b="1" i="1" dirty="0" smtClean="0">
                <a:solidFill>
                  <a:srgbClr val="002060"/>
                </a:solidFill>
              </a:rPr>
              <a:t>Ivermectin &amp; Clorsulon: 50ml or 100ml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798637"/>
            <a:ext cx="3429000" cy="429736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Treatment and prevention of gastrointestinal and lung nematodes, liver flukes, warbles, eye worms, mites and lice of beef and non-lactating cattle and shoats.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Dosage in cattle and sheep: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1ml/50kg body weight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4338" name="Picture 2" descr="C:\Users\SYLIVIA\Desktop\GLOBAL VET B(U) LTD\Final\DSC_728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4171950" cy="417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b="1" dirty="0" smtClean="0">
                <a:solidFill>
                  <a:srgbClr val="002060"/>
                </a:solidFill>
              </a:rPr>
              <a:t>Ivosan</a:t>
            </a:r>
            <a:r>
              <a:rPr lang="en-US" sz="2800" b="1" dirty="0" smtClean="0">
                <a:solidFill>
                  <a:srgbClr val="002060"/>
                </a:solidFill>
              </a:rPr>
              <a:t/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(Ivermectin &amp; Closantel)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1962" y="1828800"/>
            <a:ext cx="3386638" cy="4373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Treatment of roundworm and fluke infestation in cattle and shoats.</a:t>
            </a:r>
          </a:p>
          <a:p>
            <a:pPr>
              <a:lnSpc>
                <a:spcPct val="150000"/>
              </a:lnSpc>
              <a:buNone/>
            </a:pPr>
            <a:endParaRPr lang="en-US" sz="2000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Dosage: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1ml/25kg live body weight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5362" name="Picture 2" descr="C:\Users\SYLIVIA\Desktop\GLOBAL VET B(U) LTD\Final\DSC_731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06880"/>
            <a:ext cx="3928562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5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Oxytetravet10% Inj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400" b="1" i="1" dirty="0" smtClean="0">
                <a:solidFill>
                  <a:srgbClr val="002060"/>
                </a:solidFill>
              </a:rPr>
              <a:t>Oxytetracycline (as hydrochloride</a:t>
            </a:r>
            <a:r>
              <a:rPr lang="en-US" sz="2400" b="1" dirty="0" smtClean="0">
                <a:solidFill>
                  <a:srgbClr val="002060"/>
                </a:solidFill>
              </a:rPr>
              <a:t>)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28800"/>
            <a:ext cx="3429000" cy="4373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 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treatment of infections caused by organisms sensitive to Oxytetracycline in Horses, Cattle, Goats, sheep and pigs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Dosage: 1ml per 10kg body weight </a:t>
            </a:r>
          </a:p>
          <a:p>
            <a:pPr>
              <a:lnSpc>
                <a:spcPct val="150000"/>
              </a:lnSpc>
            </a:pPr>
            <a:endParaRPr lang="en-US" sz="20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6386" name="Picture 2" descr="C:\Users\SYLIVIA\Desktop\GLOBAL VET B(U) LTD\Final\DSC_729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4057716" cy="419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50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Oxytetravet 20% LA Inj</a:t>
            </a:r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800" b="1" i="1" dirty="0" smtClean="0">
                <a:solidFill>
                  <a:srgbClr val="002060"/>
                </a:solidFill>
              </a:rPr>
              <a:t>Oxytetracycline (as hydrochloride)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5800" y="1842655"/>
            <a:ext cx="3810000" cy="455814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Long acting antibiotic for treatment and control of a wide range of diseases in cattle, sheep and goats e.g. respiratory tract infections, navel/joint ill, mastitis, septicemia, etc.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17410" name="Picture 2" descr="C:\Users\SYLIVIA\Desktop\GLOBAL VET B(U) LTD\Final\DSC_729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15" y="1752600"/>
            <a:ext cx="3982278" cy="42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26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0"/>
            <a:ext cx="76200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Oxytetravet30% Inj LA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(As Oxytetracycline Dihydrate)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9600" y="1524000"/>
            <a:ext cx="3733800" cy="4648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Antibiotic with a prolonged and sustained activity against a wide range bacterial infections 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E.g. pasteurellosis, pneumonia, atrophic rhinitis, pink eye, navel/joint ill, mastitis, pink eye, enzootic abortion in sheep etc </a:t>
            </a:r>
            <a:endParaRPr lang="en-US" sz="2000" dirty="0"/>
          </a:p>
        </p:txBody>
      </p:sp>
      <p:pic>
        <p:nvPicPr>
          <p:cNvPr id="18434" name="Picture 2" descr="C:\Users\SYLIVIA\Desktop\GLOBAL VET B(U) LTD\Final\DSC_73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16" y="1613916"/>
            <a:ext cx="4203600" cy="448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085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Hexavet LA </a:t>
            </a:r>
            <a:r>
              <a:rPr lang="en-US" sz="2800" b="1" i="1" dirty="0" smtClean="0">
                <a:solidFill>
                  <a:srgbClr val="002060"/>
                </a:solidFill>
              </a:rPr>
              <a:t>(Injectable solution)</a:t>
            </a:r>
            <a:r>
              <a:rPr lang="en-US" sz="2800" i="1" dirty="0" smtClean="0">
                <a:solidFill>
                  <a:srgbClr val="002060"/>
                </a:solidFill>
              </a:rPr>
              <a:t/>
            </a:r>
            <a:br>
              <a:rPr lang="en-US" sz="2800" i="1" dirty="0" smtClean="0">
                <a:solidFill>
                  <a:srgbClr val="002060"/>
                </a:solidFill>
              </a:rPr>
            </a:br>
            <a:r>
              <a:rPr lang="en-US" sz="2000" i="1" dirty="0" smtClean="0">
                <a:solidFill>
                  <a:srgbClr val="002060"/>
                </a:solidFill>
              </a:rPr>
              <a:t>Oxytetracycline as Oxytetracycline Dihydrate……300mg</a:t>
            </a:r>
            <a:br>
              <a:rPr lang="en-US" sz="2000" i="1" dirty="0" smtClean="0">
                <a:solidFill>
                  <a:srgbClr val="002060"/>
                </a:solidFill>
              </a:rPr>
            </a:br>
            <a:r>
              <a:rPr lang="en-US" sz="2000" i="1" dirty="0" smtClean="0">
                <a:solidFill>
                  <a:srgbClr val="002060"/>
                </a:solidFill>
              </a:rPr>
              <a:t>Flunixin  as Flunixin meglumine………………….20mg</a:t>
            </a:r>
            <a:endParaRPr lang="en-US" sz="2800" i="1" dirty="0">
              <a:solidFill>
                <a:srgbClr val="002060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572000" y="1524000"/>
            <a:ext cx="4191000" cy="4724400"/>
          </a:xfrm>
        </p:spPr>
        <p:txBody>
          <a:bodyPr>
            <a:normAutofit fontScale="92500"/>
          </a:bodyPr>
          <a:lstStyle/>
          <a:p>
            <a:r>
              <a:rPr lang="en-US" sz="1600" b="1" dirty="0" smtClean="0">
                <a:solidFill>
                  <a:srgbClr val="002060"/>
                </a:solidFill>
              </a:rPr>
              <a:t>Properties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Hexavet LA is a broad spectrum long acting antibiotic (</a:t>
            </a:r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Oxytetracycline Dihydrate) 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and non-steroidal anti-inflammatory drug(</a:t>
            </a:r>
            <a:r>
              <a:rPr lang="en-US" sz="1600" i="1" dirty="0" smtClean="0">
                <a:solidFill>
                  <a:schemeClr val="bg2">
                    <a:lumMod val="10000"/>
                  </a:schemeClr>
                </a:solidFill>
              </a:rPr>
              <a:t>flunixin meglumine)</a:t>
            </a: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 Injectable solution.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02060"/>
                </a:solidFill>
              </a:rPr>
              <a:t>Indications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For treatment of bacterial pneumonia and other infectious diseases of domestic animals where anti-inflammatory and antipyretic effects are required.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002060"/>
                </a:solidFill>
              </a:rPr>
              <a:t>Dosage and administration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chemeClr val="bg2">
                    <a:lumMod val="10000"/>
                  </a:schemeClr>
                </a:solidFill>
              </a:rPr>
              <a:t>Administered by intramuscular injection only at a dosage rate of 1ml per 10kg body weight</a:t>
            </a: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074" name="Picture 2" descr="E:\GLOBAL VET B(U) LTD\DSC_769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828800"/>
            <a:ext cx="4444639" cy="4343400"/>
          </a:xfrm>
          <a:prstGeom prst="rect">
            <a:avLst/>
          </a:prstGeom>
          <a:noFill/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6095999"/>
            <a:ext cx="768350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Gentavet Inj 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i="1" dirty="0" smtClean="0">
                <a:solidFill>
                  <a:srgbClr val="002060"/>
                </a:solidFill>
              </a:rPr>
              <a:t>Gentamicin (As sulphate) 50mg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1828800"/>
            <a:ext cx="3657600" cy="4373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dirty="0" smtClean="0">
                <a:solidFill>
                  <a:srgbClr val="002060"/>
                </a:solidFill>
              </a:rPr>
              <a:t> 	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Treatment of urinary, respiratory and reproductive tract infections. And infections of the skin and soft tissues</a:t>
            </a:r>
            <a:endParaRPr lang="en-US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Dosage: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1ml/10kg twice daily for 1day and then once daily for 3-4days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9458" name="Picture 2" descr="C:\Users\SYLIVIA\Desktop\GLOBAL VET B(U) LTD\Final\DSC_72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82" y="1676400"/>
            <a:ext cx="417013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32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Tylorate</a:t>
            </a:r>
            <a:r>
              <a:rPr lang="en-US" sz="31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en-US" sz="3100" b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Inj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/>
            </a:r>
            <a:b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</a:br>
            <a:r>
              <a:rPr lang="en-US" sz="2800" b="1" i="1" dirty="0" smtClean="0">
                <a:solidFill>
                  <a:srgbClr val="002060"/>
                </a:solidFill>
                <a:cs typeface="Times New Roman" panose="02020603050405020304" pitchFamily="18" charset="0"/>
              </a:rPr>
              <a:t>Tylosin (as tartrate) 200mg</a:t>
            </a:r>
            <a:endParaRPr lang="en-US" sz="2800" b="1" i="1" dirty="0">
              <a:solidFill>
                <a:srgbClr val="00206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951037"/>
            <a:ext cx="3429000" cy="437356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Indicated in treatment of respiratory conditions including CBPP/CCPP caused by</a:t>
            </a:r>
            <a:r>
              <a:rPr lang="en-US" sz="20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mycoplama </a:t>
            </a: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spp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482" name="Picture 2" descr="C:\Users\SYLIVIA\Desktop\GLOBAL VET B(U) LTD\Final\DSC_73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81512"/>
            <a:ext cx="4169664" cy="44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38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Aminovet  solution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524000"/>
            <a:ext cx="4038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Indications: </a:t>
            </a:r>
            <a:endParaRPr lang="en-US" sz="2000" b="1" dirty="0" smtClean="0"/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  Boosting </a:t>
            </a:r>
            <a:r>
              <a:rPr lang="en-US" sz="2000" dirty="0"/>
              <a:t>growth, </a:t>
            </a:r>
            <a:r>
              <a:rPr lang="en-US" sz="2000" dirty="0" smtClean="0"/>
              <a:t>immunity, feed conversion, egg production and </a:t>
            </a:r>
            <a:r>
              <a:rPr lang="en-US" sz="2000" dirty="0"/>
              <a:t>treatment of vitamin deficiencies in </a:t>
            </a:r>
            <a:r>
              <a:rPr lang="en-US" sz="2000" dirty="0" smtClean="0"/>
              <a:t>poultry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Dosage:</a:t>
            </a:r>
            <a:r>
              <a:rPr lang="en-US" sz="2000" dirty="0" smtClean="0">
                <a:solidFill>
                  <a:srgbClr val="002060"/>
                </a:solidFill>
              </a:rPr>
              <a:t> </a:t>
            </a:r>
            <a:r>
              <a:rPr lang="en-US" sz="2000" dirty="0" smtClean="0"/>
              <a:t>5mls in 20liters of water</a:t>
            </a:r>
            <a:endParaRPr lang="en-US" sz="2000" dirty="0"/>
          </a:p>
        </p:txBody>
      </p:sp>
      <p:pic>
        <p:nvPicPr>
          <p:cNvPr id="4" name="Picture 2" descr="C:\Users\SYLIVIA\Desktop\GLOBAL VET B(U) LTD\Final\DSC_727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55818"/>
            <a:ext cx="3124200" cy="506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64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i="1" dirty="0" smtClean="0">
                <a:solidFill>
                  <a:srgbClr val="002060"/>
                </a:solidFill>
              </a:rPr>
              <a:t>Multivitamin Inj </a:t>
            </a:r>
            <a:r>
              <a:rPr lang="en-US" sz="2800" b="1" dirty="0" smtClean="0">
                <a:solidFill>
                  <a:srgbClr val="002060"/>
                </a:solidFill>
              </a:rPr>
              <a:t>(Injectable solution)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0" y="1981200"/>
            <a:ext cx="3581400" cy="4627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prevention and treatment of vitamin deficiencies in animals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Boosts feed conversion and metabolism, growth rate and fertility in animals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1506" name="Picture 2" descr="C:\Users\SYLIVIA\Desktop\GLOBAL VET B(U) LTD\Final\DSC_73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94" y="1600200"/>
            <a:ext cx="4492806" cy="473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92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7162800" cy="9906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Dexaroide  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(Dexamethasone Na-phosphate)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951037"/>
            <a:ext cx="3886200" cy="4221163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dirty="0" smtClean="0"/>
              <a:t> Treatment of ketosis and acetonemia, shock conditions, allergies and a wide range of inflammatory conditions.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600" b="1" i="1" dirty="0" smtClean="0">
                <a:solidFill>
                  <a:schemeClr val="tx2">
                    <a:lumMod val="50000"/>
                  </a:schemeClr>
                </a:solidFill>
              </a:rPr>
              <a:t>Contraindicated in pregnant animals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20482" name="Picture 2" descr="E:\Final\DSC_908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1560" y="1981200"/>
            <a:ext cx="3444240" cy="3724882"/>
          </a:xfrm>
          <a:prstGeom prst="rect">
            <a:avLst/>
          </a:prstGeom>
          <a:noFill/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0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33400"/>
            <a:ext cx="6705600" cy="9906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Butex Inj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(</a:t>
            </a:r>
            <a:r>
              <a:rPr lang="en-US" sz="2800" b="1" i="1" dirty="0" smtClean="0">
                <a:solidFill>
                  <a:srgbClr val="002060"/>
                </a:solidFill>
              </a:rPr>
              <a:t>Buparvaquone injection</a:t>
            </a:r>
            <a:r>
              <a:rPr lang="en-US" sz="2800" b="1" dirty="0" smtClean="0">
                <a:solidFill>
                  <a:srgbClr val="002060"/>
                </a:solidFill>
              </a:rPr>
              <a:t>) 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828800"/>
            <a:ext cx="3581400" cy="4114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dirty="0" smtClean="0"/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 </a:t>
            </a:r>
            <a:r>
              <a:rPr lang="en-US" sz="2000" dirty="0" smtClean="0"/>
              <a:t>Treatment of </a:t>
            </a:r>
            <a:r>
              <a:rPr lang="en-US" sz="2000" i="1" dirty="0" smtClean="0"/>
              <a:t>Theireliosis</a:t>
            </a:r>
            <a:r>
              <a:rPr lang="en-US" sz="2000" dirty="0" smtClean="0"/>
              <a:t>( East coast fever, Corridor disease, Tropical </a:t>
            </a:r>
            <a:r>
              <a:rPr lang="en-US" sz="2000" i="1" dirty="0" smtClean="0"/>
              <a:t>theireliosis </a:t>
            </a:r>
            <a:r>
              <a:rPr lang="en-US" sz="2000" dirty="0" smtClean="0"/>
              <a:t>etc)  in cattle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Dosage:</a:t>
            </a:r>
            <a:r>
              <a:rPr lang="en-US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000" dirty="0" smtClean="0"/>
              <a:t>1ml/20kg body weight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2530" name="Picture 2" descr="C:\Users\SYLIVIA\Desktop\GLOBAL VET B(U) LTD\Final\DSC_73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824" y="1889760"/>
            <a:ext cx="3367376" cy="367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2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609600"/>
            <a:ext cx="7620000" cy="11430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Imicarb®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i="1" dirty="0" smtClean="0">
                <a:solidFill>
                  <a:srgbClr val="002060"/>
                </a:solidFill>
              </a:rPr>
              <a:t>(Imicarb Dipropionate) 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0" y="2179637"/>
            <a:ext cx="2971800" cy="3840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sz="2000" b="1" dirty="0" smtClean="0">
                <a:solidFill>
                  <a:srgbClr val="002060"/>
                </a:solidFill>
              </a:rPr>
              <a:t>For treatment of:</a:t>
            </a:r>
            <a:endParaRPr lang="en-US" sz="20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Babesiosis in cattle, Horses and dogs,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Anaplasmosis in cattle and canine Ehrlichiosis</a:t>
            </a:r>
            <a:endParaRPr lang="en-US" sz="2000" dirty="0"/>
          </a:p>
        </p:txBody>
      </p:sp>
      <p:pic>
        <p:nvPicPr>
          <p:cNvPr id="23554" name="Picture 2" descr="C:\Users\SYLIVIA\Desktop\GLOBAL VET B(U) LTD\Final\DSC_730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58" y="1969008"/>
            <a:ext cx="3807942" cy="397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812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Oytetravet aerosol</a:t>
            </a:r>
            <a:endParaRPr lang="en-US" sz="2800" b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828801"/>
            <a:ext cx="3429000" cy="41148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000" b="1" dirty="0" smtClean="0">
                <a:solidFill>
                  <a:srgbClr val="002060"/>
                </a:solidFill>
              </a:rPr>
              <a:t>Description and indications:</a:t>
            </a:r>
            <a:endParaRPr lang="en-US" sz="2000" dirty="0" smtClean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 smtClean="0"/>
              <a:t>Contains Oxytetracycline and a purple dye </a:t>
            </a:r>
            <a:r>
              <a:rPr lang="en-US" sz="2000" dirty="0"/>
              <a:t>f</a:t>
            </a:r>
            <a:r>
              <a:rPr lang="en-US" sz="2000" dirty="0" smtClean="0"/>
              <a:t>or treatment of wounds in animals as well as repelling contaminative flies.</a:t>
            </a:r>
            <a:endParaRPr lang="en-US" sz="2000" dirty="0"/>
          </a:p>
        </p:txBody>
      </p:sp>
      <p:pic>
        <p:nvPicPr>
          <p:cNvPr id="2050" name="Picture 2" descr="E:\GLOBAL VET B(U) LTD\DSC_76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80388"/>
            <a:ext cx="2743200" cy="4972812"/>
          </a:xfrm>
          <a:prstGeom prst="rect">
            <a:avLst/>
          </a:prstGeom>
          <a:noFill/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95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rgbClr val="002060"/>
                </a:solidFill>
              </a:rPr>
              <a:t>VITBLOCK</a:t>
            </a: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 cstate="print"/>
          <a:srcRect l="16751" t="17620" r="16751" b="19053"/>
          <a:stretch/>
        </p:blipFill>
        <p:spPr bwMode="auto">
          <a:xfrm rot="10800000">
            <a:off x="1752599" y="1517817"/>
            <a:ext cx="5251390" cy="335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143000" y="4876800"/>
            <a:ext cx="6553200" cy="1600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Highly nutritious mineral lick enriched will with minerals and vitamins. </a:t>
            </a:r>
            <a:r>
              <a:rPr lang="en-US" dirty="0" smtClean="0">
                <a:solidFill>
                  <a:srgbClr val="002060"/>
                </a:solidFill>
              </a:rPr>
              <a:t>Indicated </a:t>
            </a:r>
            <a:r>
              <a:rPr lang="en-US" dirty="0" smtClean="0">
                <a:solidFill>
                  <a:schemeClr val="tx1"/>
                </a:solidFill>
              </a:rPr>
              <a:t>for prevention and treatment of electrolyte and vitamin deficiencies in domestic animals, for fattening and immune boosting.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8229600" cy="990600"/>
          </a:xfrm>
        </p:spPr>
        <p:txBody>
          <a:bodyPr/>
          <a:lstStyle/>
          <a:p>
            <a:pPr algn="ctr"/>
            <a:r>
              <a:rPr lang="en-US" b="1" dirty="0" smtClean="0"/>
              <a:t>POULTRY VACCINES </a:t>
            </a:r>
            <a:endParaRPr lang="en-US" b="1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BIO-MAREK HVT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i="1" dirty="0">
                <a:solidFill>
                  <a:srgbClr val="002060"/>
                </a:solidFill>
              </a:rPr>
              <a:t>(</a:t>
            </a:r>
            <a:r>
              <a:rPr lang="en-US" sz="2800" b="1" i="1" dirty="0" smtClean="0">
                <a:solidFill>
                  <a:srgbClr val="002060"/>
                </a:solidFill>
              </a:rPr>
              <a:t>Vaccine against Mareks disease)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E:\Final\DSC_912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53281" y="1600200"/>
            <a:ext cx="5480919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15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LIVACOX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®</a:t>
            </a:r>
            <a:r>
              <a:rPr lang="en-US" sz="2800" b="1" dirty="0" smtClean="0">
                <a:solidFill>
                  <a:srgbClr val="002060"/>
                </a:solidFill>
              </a:rPr>
              <a:t>Q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Vaccine against coccidiosis: 1000Ds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2050" name="Picture 2" descr="E:\Final\DSC_910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4032" y="1905000"/>
            <a:ext cx="2106168" cy="391921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1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Vaccine against New Castle Disease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3074" name="Picture 2" descr="E:\Final\DSC_913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6533" y="1600200"/>
            <a:ext cx="5193867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4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Growmix</a:t>
            </a:r>
            <a:r>
              <a:rPr lang="en-US" sz="2800" b="1" baseline="30000" dirty="0">
                <a:solidFill>
                  <a:srgbClr val="002060"/>
                </a:solidFill>
              </a:rPr>
              <a:t>®</a:t>
            </a:r>
            <a:r>
              <a:rPr lang="en-US" sz="2800" dirty="0" smtClean="0">
                <a:solidFill>
                  <a:srgbClr val="002060"/>
                </a:solidFill>
              </a:rPr>
              <a:t> </a:t>
            </a:r>
            <a:br>
              <a:rPr lang="en-US" sz="2800" dirty="0" smtClean="0">
                <a:solidFill>
                  <a:srgbClr val="002060"/>
                </a:solidFill>
              </a:rPr>
            </a:br>
            <a:r>
              <a:rPr lang="en-US" sz="2400" b="1" i="1" dirty="0" smtClean="0">
                <a:solidFill>
                  <a:srgbClr val="002060"/>
                </a:solidFill>
              </a:rPr>
              <a:t>poultry premix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3657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General purpose premix for poultry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b="1" dirty="0" smtClean="0"/>
              <a:t> </a:t>
            </a:r>
            <a:r>
              <a:rPr lang="en-US" sz="2000" dirty="0" smtClean="0"/>
              <a:t>Improvement of metabolism, electrolyte balance, fertility and egg production and quality.</a:t>
            </a:r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Inclusion rate:</a:t>
            </a:r>
            <a:r>
              <a:rPr lang="en-US" sz="2000" dirty="0" smtClean="0"/>
              <a:t>100g in 100kgs or 1kg in 1tonne of complete feed.</a:t>
            </a:r>
            <a:endParaRPr lang="en-US" sz="2000" dirty="0"/>
          </a:p>
        </p:txBody>
      </p:sp>
      <p:pic>
        <p:nvPicPr>
          <p:cNvPr id="4098" name="Picture 2" descr="E:\GLOBAL VET B(U) LTD\DSC_7721.JPG"/>
          <p:cNvPicPr>
            <a:picLocks noChangeAspect="1" noChangeArrowheads="1"/>
          </p:cNvPicPr>
          <p:nvPr/>
        </p:nvPicPr>
        <p:blipFill>
          <a:blip r:embed="rId2" cstate="print"/>
          <a:srcRect l="1840" t="9649" r="4339" b="3506"/>
          <a:stretch>
            <a:fillRect/>
          </a:stretch>
        </p:blipFill>
        <p:spPr bwMode="auto">
          <a:xfrm>
            <a:off x="228600" y="1676400"/>
            <a:ext cx="4174067" cy="4419600"/>
          </a:xfrm>
          <a:prstGeom prst="rect">
            <a:avLst/>
          </a:prstGeom>
          <a:noFill/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8298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196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Vaccine against Gumboro disease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(Infectious Bursal Disease): 1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st</a:t>
            </a:r>
            <a:r>
              <a:rPr lang="en-US" sz="2800" b="1" dirty="0" smtClean="0">
                <a:solidFill>
                  <a:srgbClr val="002060"/>
                </a:solidFill>
              </a:rPr>
              <a:t> vaccination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4098" name="Picture 2" descr="E:\Final\DSC_911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5758" y="1752600"/>
            <a:ext cx="5212483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89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Vaccine against Gumboro disease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( Infectious Bursal Disease): 2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nd</a:t>
            </a:r>
            <a:r>
              <a:rPr lang="en-US" sz="2800" b="1" dirty="0" smtClean="0">
                <a:solidFill>
                  <a:srgbClr val="002060"/>
                </a:solidFill>
              </a:rPr>
              <a:t> vaccination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5122" name="Picture 2" descr="E:\Final\DSC_912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676400"/>
            <a:ext cx="5145248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022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Vaccine against infectious bronchitis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6146" name="Picture 2" descr="E:\Final\DSC_912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6525" y="1676400"/>
            <a:ext cx="5326275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46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Vaccine against New Castle Disease &amp; Infectious bronchitis(ND-IB)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3" name="Content Placeholder 2" descr="E:\Final\DSC_911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1153" y="1600200"/>
            <a:ext cx="5421694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53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SET-VAC: Vaccine against fowl typhoid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(500ds or 1000ds)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8194" name="Picture 2" descr="E:\Final\DSC_910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600200"/>
            <a:ext cx="4168061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4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VAIOL-VAC: Vaccine against fowl pox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9218" name="Picture 2" descr="E:\Final\DSC_911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798" y="1676400"/>
            <a:ext cx="5180403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4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Vaccine Against Infectious Bronchitis 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10242" name="Picture 2" descr="E:\Final\DSC_911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00200"/>
            <a:ext cx="5384213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97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990600"/>
          </a:xfrm>
        </p:spPr>
        <p:txBody>
          <a:bodyPr/>
          <a:lstStyle/>
          <a:p>
            <a:pPr algn="ctr"/>
            <a:r>
              <a:rPr lang="en-US" b="1" dirty="0" smtClean="0"/>
              <a:t>CANINE/ DOG VACCINES </a:t>
            </a:r>
            <a:endParaRPr lang="en-US" b="1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CANVAC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®</a:t>
            </a:r>
            <a:r>
              <a:rPr lang="en-US" sz="2800" b="1" dirty="0" smtClean="0">
                <a:solidFill>
                  <a:srgbClr val="002060"/>
                </a:solidFill>
              </a:rPr>
              <a:t> P: vaccine against parvovirosis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11266" name="Picture 2" descr="E:\Final\DSC_912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9304" y="2703576"/>
            <a:ext cx="6565392" cy="2670048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990600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solidFill>
                  <a:srgbClr val="002060"/>
                </a:solidFill>
              </a:rPr>
              <a:t>CANVAC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®</a:t>
            </a:r>
            <a:r>
              <a:rPr lang="en-US" sz="2800" b="1" dirty="0" smtClean="0">
                <a:solidFill>
                  <a:srgbClr val="002060"/>
                </a:solidFill>
              </a:rPr>
              <a:t> R: Vaccine against Rabies 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12291" name="Picture 3" descr="E:\Final\DSC_912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232" y="2599944"/>
            <a:ext cx="6193536" cy="2877312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rgbClr val="002060"/>
                </a:solidFill>
              </a:rPr>
              <a:t>Vitaprem</a:t>
            </a:r>
            <a:r>
              <a:rPr lang="en-US" sz="2800" dirty="0" smtClean="0">
                <a:solidFill>
                  <a:srgbClr val="002060"/>
                </a:solidFill>
              </a:rPr>
              <a:t/>
            </a:r>
            <a:br>
              <a:rPr lang="en-US" sz="2800" dirty="0" smtClean="0">
                <a:solidFill>
                  <a:srgbClr val="002060"/>
                </a:solidFill>
              </a:rPr>
            </a:br>
            <a:r>
              <a:rPr lang="en-US" sz="2400" b="1" i="1" dirty="0" smtClean="0">
                <a:solidFill>
                  <a:srgbClr val="002060"/>
                </a:solidFill>
              </a:rPr>
              <a:t>premix for layers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3657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High quality premix for layers containing vitamins, amino acids and minerals at optimum physiological levels.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b="1" dirty="0" smtClean="0"/>
              <a:t> </a:t>
            </a:r>
            <a:r>
              <a:rPr lang="en-US" sz="2000" dirty="0" smtClean="0"/>
              <a:t>Improvement of metabolism, electrolyte balance, fertility and egg production and quality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8298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83672"/>
            <a:ext cx="3694534" cy="471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7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6858000" cy="11430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CANVAC</a:t>
            </a:r>
            <a:r>
              <a:rPr lang="en-US" sz="2400" b="1" baseline="30000" dirty="0" smtClean="0">
                <a:solidFill>
                  <a:srgbClr val="002060"/>
                </a:solidFill>
              </a:rPr>
              <a:t>®</a:t>
            </a:r>
            <a:r>
              <a:rPr lang="en-US" sz="2400" b="1" dirty="0" smtClean="0">
                <a:solidFill>
                  <a:srgbClr val="002060"/>
                </a:solidFill>
              </a:rPr>
              <a:t> 8 </a:t>
            </a:r>
            <a:r>
              <a:rPr lang="en-US" sz="2400" b="1" dirty="0" err="1" smtClean="0">
                <a:solidFill>
                  <a:srgbClr val="002060"/>
                </a:solidFill>
              </a:rPr>
              <a:t>DHPPiL</a:t>
            </a:r>
            <a:r>
              <a:rPr lang="en-US" sz="2400" b="1" dirty="0" smtClean="0">
                <a:solidFill>
                  <a:srgbClr val="002060"/>
                </a:solidFill>
              </a:rPr>
              <a:t>:</a:t>
            </a:r>
            <a:br>
              <a:rPr lang="en-US" sz="2400" b="1" dirty="0" smtClean="0">
                <a:solidFill>
                  <a:srgbClr val="002060"/>
                </a:solidFill>
              </a:rPr>
            </a:br>
            <a:r>
              <a:rPr lang="en-US" sz="2400" b="1" dirty="0" smtClean="0">
                <a:solidFill>
                  <a:srgbClr val="002060"/>
                </a:solidFill>
              </a:rPr>
              <a:t>Vaccine against the 8killer diseases of canines </a:t>
            </a:r>
            <a:endParaRPr lang="en-US" sz="2400" b="1" dirty="0">
              <a:solidFill>
                <a:srgbClr val="002060"/>
              </a:solidFill>
            </a:endParaRPr>
          </a:p>
        </p:txBody>
      </p:sp>
      <p:pic>
        <p:nvPicPr>
          <p:cNvPr id="13314" name="Picture 2" descr="E:\Final\DSC_910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7248" y="2410968"/>
            <a:ext cx="2889504" cy="3255264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990600"/>
          </a:xfrm>
        </p:spPr>
        <p:txBody>
          <a:bodyPr/>
          <a:lstStyle/>
          <a:p>
            <a:pPr algn="ctr"/>
            <a:r>
              <a:rPr lang="en-US" b="1" dirty="0" smtClean="0"/>
              <a:t>EQUIPMENT </a:t>
            </a:r>
            <a:endParaRPr lang="en-US" b="1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6934200" cy="9906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Ear tags &amp; applicator </a:t>
            </a:r>
            <a:r>
              <a:rPr lang="en-US" sz="2800" b="1" dirty="0" smtClean="0"/>
              <a:t> </a:t>
            </a:r>
            <a:endParaRPr lang="en-US" sz="2800" b="1" dirty="0"/>
          </a:p>
        </p:txBody>
      </p:sp>
      <p:pic>
        <p:nvPicPr>
          <p:cNvPr id="14338" name="Picture 2" descr="E:\Final\DSC_907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9418" y="1600200"/>
            <a:ext cx="5985164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8229600" cy="9906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Leur Lock Hard Plastic Syringes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15363" name="Picture 3" descr="E:\Final\DSC_908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30436" y="1752600"/>
            <a:ext cx="5637273" cy="4038600"/>
          </a:xfrm>
          <a:prstGeom prst="rect">
            <a:avLst/>
          </a:prstGeom>
          <a:noFill/>
        </p:spPr>
      </p:pic>
      <p:pic>
        <p:nvPicPr>
          <p:cNvPr id="7" name="Picture 2" descr="E:\Final\DSC_9089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1" y="1295400"/>
            <a:ext cx="3326344" cy="4648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33400" y="5867400"/>
            <a:ext cx="22098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TU-Master line</a:t>
            </a:r>
            <a:r>
              <a:rPr lang="en-US" sz="1400" baseline="30000" dirty="0" smtClean="0">
                <a:solidFill>
                  <a:schemeClr val="tx1"/>
                </a:solidFill>
              </a:rPr>
              <a:t>TM</a:t>
            </a:r>
            <a:endParaRPr lang="en-US" baseline="30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6200" y="5638800"/>
            <a:ext cx="266700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Europlex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1800" y="4800600"/>
            <a:ext cx="14478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Hanguf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2" descr="E:\GLOBAL VET B(U) LTD\global vet 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HSW  ROUX-REVOLVER®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Automatic syringe: </a:t>
            </a:r>
            <a:r>
              <a:rPr lang="en-US" sz="2800" b="1" i="1" dirty="0" smtClean="0">
                <a:solidFill>
                  <a:srgbClr val="002060"/>
                </a:solidFill>
              </a:rPr>
              <a:t>(10ml, 30ml or 50ml)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pic>
        <p:nvPicPr>
          <p:cNvPr id="16386" name="Picture 2" descr="E:\Final\DSC_909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536" y="1600200"/>
            <a:ext cx="7932928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6553200" cy="9906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HSW  MULTI-MATIC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®</a:t>
            </a:r>
            <a:r>
              <a:rPr lang="en-US" sz="2800" b="1" dirty="0" smtClean="0">
                <a:solidFill>
                  <a:srgbClr val="002060"/>
                </a:solidFill>
              </a:rPr>
              <a:t/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Automatic Syringe: </a:t>
            </a:r>
            <a:r>
              <a:rPr lang="en-US" sz="2800" b="1" i="1" dirty="0" smtClean="0">
                <a:solidFill>
                  <a:srgbClr val="002060"/>
                </a:solidFill>
              </a:rPr>
              <a:t>25ml or 50ml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pic>
        <p:nvPicPr>
          <p:cNvPr id="3" name="Picture 2" descr="E:\GLOBAL VET B(U) LTD\DSC_769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4560" y="1676400"/>
            <a:ext cx="6644040" cy="4495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537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43800" cy="9906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HSW ECO-MATIC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®</a:t>
            </a:r>
            <a:r>
              <a:rPr lang="en-US" sz="2800" b="1" dirty="0" smtClean="0">
                <a:solidFill>
                  <a:srgbClr val="002060"/>
                </a:solidFill>
              </a:rPr>
              <a:t/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Automatic syringe: (</a:t>
            </a:r>
            <a:r>
              <a:rPr lang="en-US" sz="2800" b="1" i="1" dirty="0" smtClean="0">
                <a:solidFill>
                  <a:srgbClr val="002060"/>
                </a:solidFill>
              </a:rPr>
              <a:t>0.3ml, 1ml, 2ml or 5ml)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pic>
        <p:nvPicPr>
          <p:cNvPr id="17410" name="Picture 2" descr="E:\Final\DSC_909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1728" y="1898904"/>
            <a:ext cx="7400544" cy="4279392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33400"/>
            <a:ext cx="7315200" cy="9906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HSW  ECO-MATIC</a:t>
            </a:r>
            <a:r>
              <a:rPr lang="en-US" sz="2800" b="1" baseline="30000" dirty="0" smtClean="0">
                <a:solidFill>
                  <a:srgbClr val="002060"/>
                </a:solidFill>
              </a:rPr>
              <a:t>®</a:t>
            </a:r>
            <a:r>
              <a:rPr lang="en-US" sz="2800" b="1" dirty="0" smtClean="0">
                <a:solidFill>
                  <a:srgbClr val="002060"/>
                </a:solidFill>
              </a:rPr>
              <a:t/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Automatic drencher: </a:t>
            </a:r>
            <a:r>
              <a:rPr lang="en-US" sz="2800" b="1" i="1" dirty="0" smtClean="0">
                <a:solidFill>
                  <a:srgbClr val="002060"/>
                </a:solidFill>
              </a:rPr>
              <a:t>30ml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pic>
        <p:nvPicPr>
          <p:cNvPr id="18434" name="Picture 2" descr="E:\Final\DSC_909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70093"/>
            <a:ext cx="8229600" cy="2937013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6532" y="533400"/>
            <a:ext cx="6186268" cy="990600"/>
          </a:xfrm>
        </p:spPr>
        <p:txBody>
          <a:bodyPr>
            <a:noAutofit/>
          </a:bodyPr>
          <a:lstStyle/>
          <a:p>
            <a:r>
              <a:rPr lang="en-US" sz="2800" b="1" dirty="0" smtClean="0">
                <a:solidFill>
                  <a:srgbClr val="002060"/>
                </a:solidFill>
              </a:rPr>
              <a:t>EUROPLEX®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dirty="0" smtClean="0">
                <a:solidFill>
                  <a:srgbClr val="002060"/>
                </a:solidFill>
              </a:rPr>
              <a:t>Automatic drencher: </a:t>
            </a:r>
            <a:r>
              <a:rPr lang="en-US" sz="2800" b="1" i="1" dirty="0" smtClean="0">
                <a:solidFill>
                  <a:srgbClr val="002060"/>
                </a:solidFill>
              </a:rPr>
              <a:t>30ml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pic>
        <p:nvPicPr>
          <p:cNvPr id="19458" name="Picture 2" descr="E:\Final\DSC_910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00200"/>
            <a:ext cx="5912098" cy="4876800"/>
          </a:xfrm>
          <a:prstGeom prst="rect">
            <a:avLst/>
          </a:prstGeom>
          <a:noFill/>
        </p:spPr>
      </p:pic>
      <p:pic>
        <p:nvPicPr>
          <p:cNvPr id="4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rgbClr val="002060"/>
                </a:solidFill>
              </a:rPr>
              <a:t>Vitaprem</a:t>
            </a:r>
            <a:r>
              <a:rPr lang="en-US" sz="2800" b="1" dirty="0" smtClean="0">
                <a:solidFill>
                  <a:srgbClr val="002060"/>
                </a:solidFill>
              </a:rPr>
              <a:t> 5%</a:t>
            </a:r>
            <a:r>
              <a:rPr lang="en-US" sz="2800" dirty="0" smtClean="0">
                <a:solidFill>
                  <a:srgbClr val="002060"/>
                </a:solidFill>
              </a:rPr>
              <a:t/>
            </a:r>
            <a:br>
              <a:rPr lang="en-US" sz="2800" dirty="0" smtClean="0">
                <a:solidFill>
                  <a:srgbClr val="002060"/>
                </a:solidFill>
              </a:rPr>
            </a:br>
            <a:r>
              <a:rPr lang="en-US" sz="2400" b="1" i="1" dirty="0" smtClean="0">
                <a:solidFill>
                  <a:srgbClr val="002060"/>
                </a:solidFill>
              </a:rPr>
              <a:t>concentrate</a:t>
            </a:r>
            <a:r>
              <a:rPr lang="en-US" sz="2400" b="1" i="1" dirty="0" smtClean="0">
                <a:solidFill>
                  <a:srgbClr val="002060"/>
                </a:solidFill>
              </a:rPr>
              <a:t> for layers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3657600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High quality concentrate for layers fortified with vitamins, minerals and enzymes required for stable egg production, good egg quality and size plus strengthening immunity</a:t>
            </a: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b="1" dirty="0" smtClean="0"/>
              <a:t> </a:t>
            </a:r>
            <a:r>
              <a:rPr lang="en-US" sz="2000" dirty="0" smtClean="0"/>
              <a:t>Improvement of metabolism, electrolyte balance, fertility and egg production and quality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8298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63623"/>
            <a:ext cx="3733800" cy="47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76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rgbClr val="002060"/>
                </a:solidFill>
              </a:rPr>
              <a:t>Effectus</a:t>
            </a:r>
            <a:r>
              <a:rPr lang="en-US" sz="2800" dirty="0" smtClean="0">
                <a:solidFill>
                  <a:srgbClr val="002060"/>
                </a:solidFill>
              </a:rPr>
              <a:t/>
            </a:r>
            <a:br>
              <a:rPr lang="en-US" sz="2800" dirty="0" smtClean="0">
                <a:solidFill>
                  <a:srgbClr val="002060"/>
                </a:solidFill>
              </a:rPr>
            </a:br>
            <a:r>
              <a:rPr lang="en-US" sz="2400" b="1" i="1" dirty="0" smtClean="0">
                <a:solidFill>
                  <a:srgbClr val="002060"/>
                </a:solidFill>
              </a:rPr>
              <a:t>pre-start feed for broilers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3657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Broiler feed made from selected high quality feed raw materials with optimum minerals, vitamins, amino acids and energy levels.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Also fortified with </a:t>
            </a:r>
            <a:r>
              <a:rPr lang="en-US" sz="2000" dirty="0" err="1" smtClean="0"/>
              <a:t>phytase</a:t>
            </a:r>
            <a:r>
              <a:rPr lang="en-US" sz="2000" dirty="0" smtClean="0"/>
              <a:t> enzymes and antioxidants</a:t>
            </a:r>
            <a:endParaRPr lang="en-US" sz="2000" dirty="0" smtClean="0"/>
          </a:p>
        </p:txBody>
      </p:sp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8298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06" y="1664844"/>
            <a:ext cx="3840813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46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>
                <a:solidFill>
                  <a:srgbClr val="002060"/>
                </a:solidFill>
              </a:rPr>
              <a:t>Vitaprem</a:t>
            </a:r>
            <a:r>
              <a:rPr lang="en-US" sz="2800" dirty="0" smtClean="0">
                <a:solidFill>
                  <a:srgbClr val="002060"/>
                </a:solidFill>
              </a:rPr>
              <a:t/>
            </a:r>
            <a:br>
              <a:rPr lang="en-US" sz="2800" dirty="0" smtClean="0">
                <a:solidFill>
                  <a:srgbClr val="002060"/>
                </a:solidFill>
              </a:rPr>
            </a:br>
            <a:r>
              <a:rPr lang="en-US" sz="2400" b="1" i="1" dirty="0" smtClean="0">
                <a:solidFill>
                  <a:srgbClr val="002060"/>
                </a:solidFill>
              </a:rPr>
              <a:t>5% concentrate for broilers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0" y="1600200"/>
            <a:ext cx="3657600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For fast growth and early attainment of competitive market weights for broilers</a:t>
            </a:r>
            <a:endParaRPr lang="en-US" sz="2000" dirty="0" smtClean="0"/>
          </a:p>
        </p:txBody>
      </p:sp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8298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49603"/>
            <a:ext cx="3581400" cy="473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Erythrate35</a:t>
            </a:r>
            <a:r>
              <a:rPr lang="en-US" sz="2800" b="1" dirty="0" smtClean="0">
                <a:solidFill>
                  <a:srgbClr val="002060"/>
                </a:solidFill>
              </a:rPr>
              <a:t>%</a:t>
            </a:r>
            <a:br>
              <a:rPr lang="en-US" sz="2800" b="1" dirty="0" smtClean="0">
                <a:solidFill>
                  <a:srgbClr val="002060"/>
                </a:solidFill>
              </a:rPr>
            </a:br>
            <a:r>
              <a:rPr lang="en-US" sz="2800" b="1" i="1" dirty="0" smtClean="0">
                <a:solidFill>
                  <a:srgbClr val="002060"/>
                </a:solidFill>
              </a:rPr>
              <a:t>(Erythromycin thiocyanate)</a:t>
            </a:r>
            <a:endParaRPr lang="en-US" sz="2800" b="1" i="1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1600200"/>
            <a:ext cx="3810000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Indications:</a:t>
            </a:r>
            <a:r>
              <a:rPr lang="en-US" sz="20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n-US" sz="2000" dirty="0" smtClean="0"/>
              <a:t>Treatment of respiratory tract infections caused by bacteria including mycoplasma(CRD)</a:t>
            </a:r>
          </a:p>
          <a:p>
            <a:pPr>
              <a:lnSpc>
                <a:spcPct val="150000"/>
              </a:lnSpc>
              <a:buNone/>
            </a:pPr>
            <a:endParaRPr lang="en-US" sz="2000" dirty="0" smtClean="0"/>
          </a:p>
          <a:p>
            <a:pPr>
              <a:lnSpc>
                <a:spcPct val="150000"/>
              </a:lnSpc>
            </a:pPr>
            <a:r>
              <a:rPr lang="en-US" sz="2000" b="1" dirty="0" smtClean="0">
                <a:solidFill>
                  <a:srgbClr val="002060"/>
                </a:solidFill>
              </a:rPr>
              <a:t>Dosage:</a:t>
            </a:r>
            <a:r>
              <a:rPr lang="en-US" sz="2000" dirty="0" smtClean="0"/>
              <a:t> 20gms in 20liters of water for 5 consecutive days.</a:t>
            </a:r>
          </a:p>
        </p:txBody>
      </p:sp>
      <p:pic>
        <p:nvPicPr>
          <p:cNvPr id="3074" name="Picture 2" descr="C:\Users\SYLIVIA\Desktop\GLOBAL VET B(U) LTD\Final\DSC_73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1600200"/>
            <a:ext cx="3429000" cy="468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E:\GLOBAL VET B(U) LTD\global vet 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050" y="5753641"/>
            <a:ext cx="768350" cy="799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5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1954</TotalTime>
  <Words>1115</Words>
  <Application>Microsoft Office PowerPoint</Application>
  <PresentationFormat>On-screen Show (4:3)</PresentationFormat>
  <Paragraphs>161</Paragraphs>
  <Slides>58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Calibri</vt:lpstr>
      <vt:lpstr>Times New Roman</vt:lpstr>
      <vt:lpstr>Wingdings</vt:lpstr>
      <vt:lpstr>Clarity</vt:lpstr>
      <vt:lpstr>PRODUCT       CATALOGUE </vt:lpstr>
      <vt:lpstr>Multi- Aminovet: 100g or 500g</vt:lpstr>
      <vt:lpstr>Aminovet  solution</vt:lpstr>
      <vt:lpstr>Growmix®  poultry premix</vt:lpstr>
      <vt:lpstr>Vitaprem premix for layers</vt:lpstr>
      <vt:lpstr>Vitaprem 5% concentrate for layers</vt:lpstr>
      <vt:lpstr>Effectus pre-start feed for broilers</vt:lpstr>
      <vt:lpstr>Vitaprem 5% concentrate for broilers</vt:lpstr>
      <vt:lpstr>Erythrate35% (Erythromycin thiocyanate)</vt:lpstr>
      <vt:lpstr>Erythrate20% (Erythromycin thiocyanate)</vt:lpstr>
      <vt:lpstr>Primovet  (Sulphadiazine-Na &amp; Trimethoprim combination) </vt:lpstr>
      <vt:lpstr>Oxytetravet 25% (Oxytetracycline 25%): 100g or 500g</vt:lpstr>
      <vt:lpstr>Oytetravet50% Oxytetracycline hydrochloride</vt:lpstr>
      <vt:lpstr>Gen Tylo ( Gentamicin sulphate + Tylosin tartrate)</vt:lpstr>
      <vt:lpstr>Enrocure Solution Enrofloxacin: (100ml, 500ml or 1liter)</vt:lpstr>
      <vt:lpstr>Amprocidia60%® ( Amprolium Hydrochloride)</vt:lpstr>
      <vt:lpstr>Anticox® Diclazuril – Anticoccidial solution</vt:lpstr>
      <vt:lpstr>Piperamentic Piperazine as a citrate: (100g or 500g)</vt:lpstr>
      <vt:lpstr>Albevet2.5% (Albendazole2.5% oral suspension)</vt:lpstr>
      <vt:lpstr>ALBEVET10%  (Albendazole10% oral suspension)</vt:lpstr>
      <vt:lpstr>TECTIN® ( Injectable  (Ivermectin1% Injectable solution)</vt:lpstr>
      <vt:lpstr>TECTIN SUPER  Ivermectin &amp; Clorsulon: 50ml or 100ml</vt:lpstr>
      <vt:lpstr>Ivosan (Ivermectin &amp; Closantel)</vt:lpstr>
      <vt:lpstr>Oxytetravet10% Inj Oxytetracycline (as hydrochloride)</vt:lpstr>
      <vt:lpstr>Oxytetravet 20% LA Inj Oxytetracycline (as hydrochloride)</vt:lpstr>
      <vt:lpstr>Oxytetravet30% Inj LA (As Oxytetracycline Dihydrate)</vt:lpstr>
      <vt:lpstr>Hexavet LA (Injectable solution) Oxytetracycline as Oxytetracycline Dihydrate……300mg Flunixin  as Flunixin meglumine………………….20mg</vt:lpstr>
      <vt:lpstr>Gentavet Inj  Gentamicin (As sulphate) 50mg</vt:lpstr>
      <vt:lpstr>Tylorate Inj Tylosin (as tartrate) 200mg</vt:lpstr>
      <vt:lpstr>Multivitamin Inj (Injectable solution)</vt:lpstr>
      <vt:lpstr>Dexaroide   (Dexamethasone Na-phosphate)</vt:lpstr>
      <vt:lpstr>Butex Inj (Buparvaquone injection) </vt:lpstr>
      <vt:lpstr>Imicarb® (Imicarb Dipropionate) </vt:lpstr>
      <vt:lpstr>Oytetravet aerosol</vt:lpstr>
      <vt:lpstr>VITBLOCK</vt:lpstr>
      <vt:lpstr>POULTRY VACCINES </vt:lpstr>
      <vt:lpstr>BIO-MAREK HVT (Vaccine against Mareks disease)</vt:lpstr>
      <vt:lpstr>LIVACOX®Q Vaccine against coccidiosis: 1000Ds</vt:lpstr>
      <vt:lpstr>Vaccine against New Castle Disease</vt:lpstr>
      <vt:lpstr>Vaccine against Gumboro disease (Infectious Bursal Disease): 1st vaccination</vt:lpstr>
      <vt:lpstr>Vaccine against Gumboro disease ( Infectious Bursal Disease): 2nd vaccination</vt:lpstr>
      <vt:lpstr>Vaccine against infectious bronchitis</vt:lpstr>
      <vt:lpstr>Vaccine against New Castle Disease &amp; Infectious bronchitis(ND-IB)</vt:lpstr>
      <vt:lpstr>SET-VAC: Vaccine against fowl typhoid (500ds or 1000ds)</vt:lpstr>
      <vt:lpstr>VAIOL-VAC: Vaccine against fowl pox </vt:lpstr>
      <vt:lpstr>Vaccine Against Infectious Bronchitis </vt:lpstr>
      <vt:lpstr>CANINE/ DOG VACCINES </vt:lpstr>
      <vt:lpstr>CANVAC® P: vaccine against parvovirosis</vt:lpstr>
      <vt:lpstr>CANVAC® R: Vaccine against Rabies </vt:lpstr>
      <vt:lpstr>CANVAC® 8 DHPPiL: Vaccine against the 8killer diseases of canines </vt:lpstr>
      <vt:lpstr>EQUIPMENT </vt:lpstr>
      <vt:lpstr>Ear tags &amp; applicator  </vt:lpstr>
      <vt:lpstr>Leur Lock Hard Plastic Syringes</vt:lpstr>
      <vt:lpstr>HSW  ROUX-REVOLVER® Automatic syringe: (10ml, 30ml or 50ml)</vt:lpstr>
      <vt:lpstr>HSW  MULTI-MATIC® Automatic Syringe: 25ml or 50ml</vt:lpstr>
      <vt:lpstr>HSW ECO-MATIC® Automatic syringe: (0.3ml, 1ml, 2ml or 5ml)</vt:lpstr>
      <vt:lpstr>HSW  ECO-MATIC® Automatic drencher: 30ml</vt:lpstr>
      <vt:lpstr>EUROPLEX® Automatic drencher: 30ml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VET PRODUCT CATALOGUE</dc:title>
  <dc:creator>SYLIVIA</dc:creator>
  <cp:lastModifiedBy>matayo mucunguzi</cp:lastModifiedBy>
  <cp:revision>203</cp:revision>
  <dcterms:created xsi:type="dcterms:W3CDTF">2017-11-01T12:32:10Z</dcterms:created>
  <dcterms:modified xsi:type="dcterms:W3CDTF">2019-10-04T12:32:28Z</dcterms:modified>
</cp:coreProperties>
</file>